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sldIdLst>
    <p:sldId id="294" r:id="rId5"/>
    <p:sldId id="969" r:id="rId6"/>
    <p:sldId id="970" r:id="rId7"/>
    <p:sldId id="973" r:id="rId8"/>
    <p:sldId id="974" r:id="rId9"/>
    <p:sldId id="1146" r:id="rId10"/>
    <p:sldId id="1157" r:id="rId1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937BBC-F556-07F0-385B-060422443A5C}" name="Javidi, Bethany" initials="JB" userId="S::bethany.javidi@uconn.edu::87a47979-bf3d-40fa-90c1-9d941cd3eef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3ED"/>
    <a:srgbClr val="CFCFCF"/>
    <a:srgbClr val="9CB4E0"/>
    <a:srgbClr val="0A152F"/>
    <a:srgbClr val="698ED0"/>
    <a:srgbClr val="4472C4"/>
    <a:srgbClr val="CAC4C0"/>
    <a:srgbClr val="A5A5A5"/>
    <a:srgbClr val="203764"/>
    <a:srgbClr val="142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71" autoAdjust="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sz="2400" b="1">
                <a:latin typeface="Franklin Gothic Book" panose="020B0503020102020204" pitchFamily="34" charset="0"/>
              </a:rPr>
              <a:t>Total State Support (including Fringe)</a:t>
            </a:r>
          </a:p>
        </c:rich>
      </c:tx>
      <c:layout>
        <c:manualLayout>
          <c:xMode val="edge"/>
          <c:yMode val="edge"/>
          <c:x val="0.14980281309106511"/>
          <c:y val="1.37970666402548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294108181099442"/>
          <c:y val="9.4140089800095736E-2"/>
          <c:w val="0.84522432974719808"/>
          <c:h val="0.77827114181482038"/>
        </c:manualLayout>
      </c:layout>
      <c:lineChart>
        <c:grouping val="standar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Governor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B86-4880-BBBE-C39B4F082E9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B86-4880-BBBE-C39B4F082E9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9C-4821-9EA2-A705A6E6B806}"/>
                </c:ext>
              </c:extLst>
            </c:dLbl>
            <c:numFmt formatCode="&quot;$&quot;#,##0.0" sourceLinked="0"/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FY21 Actual</c:v>
                </c:pt>
                <c:pt idx="1">
                  <c:v>FY22 Actual</c:v>
                </c:pt>
                <c:pt idx="2">
                  <c:v>FY23 Budget</c:v>
                </c:pt>
                <c:pt idx="3">
                  <c:v>FY24 Req/ Prop</c:v>
                </c:pt>
                <c:pt idx="4">
                  <c:v>FY25 Req/ Prop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728.8</c:v>
                </c:pt>
                <c:pt idx="1">
                  <c:v>896.5</c:v>
                </c:pt>
                <c:pt idx="2">
                  <c:v>905.7</c:v>
                </c:pt>
                <c:pt idx="3">
                  <c:v>842.7</c:v>
                </c:pt>
                <c:pt idx="4">
                  <c:v>821.1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B86-4880-BBBE-C39B4F082E93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University</c:v>
                </c:pt>
              </c:strCache>
            </c:strRef>
          </c:tx>
          <c:spPr>
            <a:ln w="571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B86-4880-BBBE-C39B4F082E93}"/>
                </c:ext>
              </c:extLst>
            </c:dLbl>
            <c:dLbl>
              <c:idx val="2"/>
              <c:layout>
                <c:manualLayout>
                  <c:x val="-6.4717264368834751E-2"/>
                  <c:y val="-1.7023225870351112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9C-4821-9EA2-A705A6E6B806}"/>
                </c:ext>
              </c:extLst>
            </c:dLbl>
            <c:numFmt formatCode="&quot;$&quot;#,##0.0" sourceLinked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FY21 Actual</c:v>
                </c:pt>
                <c:pt idx="1">
                  <c:v>FY22 Actual</c:v>
                </c:pt>
                <c:pt idx="2">
                  <c:v>FY23 Budget</c:v>
                </c:pt>
                <c:pt idx="3">
                  <c:v>FY24 Req/ Prop</c:v>
                </c:pt>
                <c:pt idx="4">
                  <c:v>FY25 Req/ Prop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728.8</c:v>
                </c:pt>
                <c:pt idx="1">
                  <c:v>896.5</c:v>
                </c:pt>
                <c:pt idx="2">
                  <c:v>905.7</c:v>
                </c:pt>
                <c:pt idx="3">
                  <c:v>1002.3</c:v>
                </c:pt>
                <c:pt idx="4">
                  <c:v>1018.2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86-4880-BBBE-C39B4F082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94077520"/>
        <c:axId val="1794075024"/>
      </c:lineChart>
      <c:catAx>
        <c:axId val="179407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794075024"/>
        <c:crosses val="autoZero"/>
        <c:auto val="1"/>
        <c:lblAlgn val="ctr"/>
        <c:lblOffset val="100"/>
        <c:noMultiLvlLbl val="0"/>
      </c:catAx>
      <c:valAx>
        <c:axId val="1794075024"/>
        <c:scaling>
          <c:orientation val="minMax"/>
          <c:max val="1100"/>
          <c:min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7940775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436773862025915"/>
          <c:y val="0.63700849304214335"/>
          <c:w val="0.39483636945977862"/>
          <c:h val="0.180147617161062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0.57109</cdr:x>
      <cdr:y>0.26429</cdr:y>
    </cdr:from>
    <cdr:to>
      <cdr:x>0.65897</cdr:x>
      <cdr:y>0.31827</cdr:y>
    </cdr:to>
    <cdr:sp macro="" textlink="">
      <cdr:nvSpPr>
        <cdr:cNvPr id="4" name="TextBox 14">
          <a:extLst xmlns:a="http://schemas.openxmlformats.org/drawingml/2006/main">
            <a:ext uri="{FF2B5EF4-FFF2-40B4-BE49-F238E27FC236}">
              <a16:creationId xmlns:a16="http://schemas.microsoft.com/office/drawing/2014/main" id="{947C7B38-5B2E-8747-4D8B-9C2B79D88AAE}"/>
            </a:ext>
          </a:extLst>
        </cdr:cNvPr>
        <cdr:cNvSpPr txBox="1"/>
      </cdr:nvSpPr>
      <cdr:spPr>
        <a:xfrm xmlns:a="http://schemas.openxmlformats.org/drawingml/2006/main" rot="19888040">
          <a:off x="3673085" y="1280819"/>
          <a:ext cx="565204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accent1">
                  <a:lumMod val="75000"/>
                </a:schemeClr>
              </a:solidFill>
              <a:latin typeface="+mj-lt"/>
            </a:rPr>
            <a:t>$96.6</a:t>
          </a:r>
        </a:p>
      </cdr:txBody>
    </cdr:sp>
  </cdr:relSizeAnchor>
  <cdr:relSizeAnchor xmlns:cdr="http://schemas.openxmlformats.org/drawingml/2006/chartDrawing">
    <cdr:from>
      <cdr:x>0.57318</cdr:x>
      <cdr:y>0.45608</cdr:y>
    </cdr:from>
    <cdr:to>
      <cdr:x>0.67936</cdr:x>
      <cdr:y>0.51006</cdr:y>
    </cdr:to>
    <cdr:sp macro="" textlink="">
      <cdr:nvSpPr>
        <cdr:cNvPr id="5" name="TextBox 14">
          <a:extLst xmlns:a="http://schemas.openxmlformats.org/drawingml/2006/main">
            <a:ext uri="{FF2B5EF4-FFF2-40B4-BE49-F238E27FC236}">
              <a16:creationId xmlns:a16="http://schemas.microsoft.com/office/drawing/2014/main" id="{A963A06B-0210-403E-5C5E-92226E9F5A50}"/>
            </a:ext>
          </a:extLst>
        </cdr:cNvPr>
        <cdr:cNvSpPr txBox="1"/>
      </cdr:nvSpPr>
      <cdr:spPr>
        <a:xfrm xmlns:a="http://schemas.openxmlformats.org/drawingml/2006/main" rot="1414722">
          <a:off x="3686521" y="2210299"/>
          <a:ext cx="682924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accent1">
                  <a:lumMod val="75000"/>
                </a:schemeClr>
              </a:solidFill>
              <a:latin typeface="+mj-lt"/>
            </a:rPr>
            <a:t>($63.0)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DEB6DB1-DFDB-4A55-A946-1099FFD33D5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5114A9A-3BD8-4406-977D-85038C26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39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14A9A-3BD8-4406-977D-85038C26E8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54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14A9A-3BD8-4406-977D-85038C26E8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26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14A9A-3BD8-4406-977D-85038C26E8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74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14A9A-3BD8-4406-977D-85038C26E8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30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14A9A-3BD8-4406-977D-85038C26E8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9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28ADBC-71A5-414E-B2EB-A9D238AF71E7}"/>
              </a:ext>
            </a:extLst>
          </p:cNvPr>
          <p:cNvSpPr/>
          <p:nvPr userDrawn="1"/>
        </p:nvSpPr>
        <p:spPr>
          <a:xfrm>
            <a:off x="0" y="5022416"/>
            <a:ext cx="12192000" cy="1835583"/>
          </a:xfrm>
          <a:prstGeom prst="rect">
            <a:avLst/>
          </a:prstGeom>
          <a:solidFill>
            <a:srgbClr val="0A1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7CCB2-5E2B-4D88-9904-69751E725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3B596751-8AA9-4CA7-8189-FA644824533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8BC50BB5-ACBB-4C9B-897E-56F36CD776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84857"/>
            <a:ext cx="1359619" cy="2842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CF3786-48BA-4376-93B3-234C08020C3E}"/>
              </a:ext>
            </a:extLst>
          </p:cNvPr>
          <p:cNvSpPr/>
          <p:nvPr userDrawn="1"/>
        </p:nvSpPr>
        <p:spPr>
          <a:xfrm>
            <a:off x="10922087" y="5604467"/>
            <a:ext cx="80858" cy="1256187"/>
          </a:xfrm>
          <a:prstGeom prst="rect">
            <a:avLst/>
          </a:prstGeom>
          <a:solidFill>
            <a:srgbClr val="EF6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A980BE-8CB7-4C29-B9D3-5622D4367AA3}"/>
              </a:ext>
            </a:extLst>
          </p:cNvPr>
          <p:cNvSpPr/>
          <p:nvPr userDrawn="1"/>
        </p:nvSpPr>
        <p:spPr>
          <a:xfrm>
            <a:off x="0" y="2153983"/>
            <a:ext cx="10133763" cy="1541124"/>
          </a:xfrm>
          <a:prstGeom prst="rect">
            <a:avLst/>
          </a:prstGeom>
          <a:solidFill>
            <a:srgbClr val="F0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438CD2-E11B-4DBE-BAA3-B654DFEB7F24}"/>
              </a:ext>
            </a:extLst>
          </p:cNvPr>
          <p:cNvSpPr/>
          <p:nvPr userDrawn="1"/>
        </p:nvSpPr>
        <p:spPr>
          <a:xfrm>
            <a:off x="1610938" y="0"/>
            <a:ext cx="80210" cy="4055806"/>
          </a:xfrm>
          <a:prstGeom prst="rect">
            <a:avLst/>
          </a:prstGeom>
          <a:solidFill>
            <a:srgbClr val="EF6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C532DDF6-2365-4FB4-979E-06E872FD35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28621" y="3563608"/>
            <a:ext cx="7967668" cy="1322284"/>
          </a:xfrm>
        </p:spPr>
        <p:txBody>
          <a:bodyPr/>
          <a:lstStyle>
            <a:lvl1pPr marL="0" indent="0" algn="ctr">
              <a:buNone/>
              <a:defRPr sz="2400" b="1" i="1">
                <a:solidFill>
                  <a:srgbClr val="0A152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60ADB79A-AEC8-4E0F-ADFF-1897678577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28621" y="2242431"/>
            <a:ext cx="7967668" cy="1189235"/>
          </a:xfrm>
        </p:spPr>
        <p:txBody>
          <a:bodyPr anchor="b"/>
          <a:lstStyle>
            <a:lvl1pPr algn="ctr">
              <a:defRPr sz="6000" b="1" spc="300">
                <a:solidFill>
                  <a:srgbClr val="0A152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57E45C6-0FFC-4864-A6EB-6541296CB2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8813" y="5218113"/>
            <a:ext cx="7967662" cy="94932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Optional Note</a:t>
            </a:r>
          </a:p>
        </p:txBody>
      </p:sp>
    </p:spTree>
    <p:extLst>
      <p:ext uri="{BB962C8B-B14F-4D97-AF65-F5344CB8AC3E}">
        <p14:creationId xmlns:p14="http://schemas.microsoft.com/office/powerpoint/2010/main" val="331414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A3F66B-06F6-4BB7-AF25-80DA531A09C5}"/>
              </a:ext>
            </a:extLst>
          </p:cNvPr>
          <p:cNvSpPr/>
          <p:nvPr userDrawn="1"/>
        </p:nvSpPr>
        <p:spPr>
          <a:xfrm>
            <a:off x="0" y="257344"/>
            <a:ext cx="11101227" cy="1325563"/>
          </a:xfrm>
          <a:prstGeom prst="rect">
            <a:avLst/>
          </a:prstGeom>
          <a:solidFill>
            <a:srgbClr val="F0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AC71B7-B99C-4E6B-A99B-6B0171F79144}"/>
              </a:ext>
            </a:extLst>
          </p:cNvPr>
          <p:cNvSpPr/>
          <p:nvPr userDrawn="1"/>
        </p:nvSpPr>
        <p:spPr>
          <a:xfrm>
            <a:off x="0" y="6182434"/>
            <a:ext cx="12192000" cy="675566"/>
          </a:xfrm>
          <a:prstGeom prst="rect">
            <a:avLst/>
          </a:prstGeom>
          <a:solidFill>
            <a:srgbClr val="0A1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>
              <a:ln>
                <a:noFill/>
              </a:ln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CD4A01-957A-4191-AF5B-5B328017D8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2979"/>
            <a:ext cx="10154697" cy="1325563"/>
          </a:xfrm>
        </p:spPr>
        <p:txBody>
          <a:bodyPr>
            <a:normAutofit/>
          </a:bodyPr>
          <a:lstStyle>
            <a:lvl1pPr>
              <a:defRPr sz="3600" b="1" spc="300">
                <a:solidFill>
                  <a:srgbClr val="0A152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F0BEF-EB7E-47AC-833B-4B650D264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1096"/>
            <a:ext cx="10515600" cy="4164255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D1589-1A75-45A1-BAFE-CF1059241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3B596751-8AA9-4CA7-8189-FA64482453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D79AF7-2795-48F0-820C-57B65691B9E4}"/>
              </a:ext>
            </a:extLst>
          </p:cNvPr>
          <p:cNvSpPr/>
          <p:nvPr userDrawn="1"/>
        </p:nvSpPr>
        <p:spPr>
          <a:xfrm>
            <a:off x="683231" y="0"/>
            <a:ext cx="77056" cy="1825625"/>
          </a:xfrm>
          <a:prstGeom prst="rect">
            <a:avLst/>
          </a:prstGeom>
          <a:solidFill>
            <a:srgbClr val="EF6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Picture 9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D306172E-82D3-4179-8993-328C648576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84857"/>
            <a:ext cx="1359619" cy="28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1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rgbClr val="0A1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76DCD-482D-4359-85D8-8296F5B4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3214C-72F3-40A6-A928-038C819B9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3EE08B-D2F9-414D-98D6-4D736AA9C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95D3D-34C7-4628-95E1-33234F58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3B596751-8AA9-4CA7-8189-FA644824533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6ACC6C67-9CAD-4E50-A63D-E6D783C42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84857"/>
            <a:ext cx="1359619" cy="28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9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1367A-493F-49EC-B785-E00365039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3B596751-8AA9-4CA7-8189-FA644824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0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6B63A6-D8D3-4352-A6C5-81BFCE76EC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1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1367A-493F-49EC-B785-E00365039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3B596751-8AA9-4CA7-8189-FA644824533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E37F0D63-3C97-4E27-8444-7FC5856549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84857"/>
            <a:ext cx="1359619" cy="28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6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solidFill>
          <a:srgbClr val="0A1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76DCD-482D-4359-85D8-8296F5B4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3214C-72F3-40A6-A928-038C819B9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95D3D-34C7-4628-95E1-33234F58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3B596751-8AA9-4CA7-8189-FA644824533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6ACC6C67-9CAD-4E50-A63D-E6D783C42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84857"/>
            <a:ext cx="1359619" cy="28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1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solidFill>
          <a:srgbClr val="0A1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76DCD-482D-4359-85D8-8296F5B4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3214C-72F3-40A6-A928-038C819B9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95D3D-34C7-4628-95E1-33234F58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3B596751-8AA9-4CA7-8189-FA644824533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4EB3EC-EB66-4E95-1041-9CEAF33F7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46791"/>
            <a:ext cx="1359619" cy="5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7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C4985B-DBED-4858-BC54-6D62218B6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3729A-C7CE-44CB-B1AE-9A65F49B7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2516F-BE16-4A4F-8BF3-FDB464ECA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rgbClr val="77787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3B596751-8AA9-4CA7-8189-FA644824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9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5" r:id="rId4"/>
    <p:sldLayoutId id="2147483660" r:id="rId5"/>
    <p:sldLayoutId id="2147483664" r:id="rId6"/>
    <p:sldLayoutId id="214748366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1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ky, outdoor, city&#10;&#10;Description automatically generated">
            <a:extLst>
              <a:ext uri="{FF2B5EF4-FFF2-40B4-BE49-F238E27FC236}">
                <a16:creationId xmlns:a16="http://schemas.microsoft.com/office/drawing/2014/main" id="{C2A4A06F-4EF9-5D17-048D-E641C1EB9D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" t="20745" r="-130" b="8593"/>
          <a:stretch/>
        </p:blipFill>
        <p:spPr>
          <a:xfrm>
            <a:off x="5180775" y="1794726"/>
            <a:ext cx="7011225" cy="33023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A7B970-ED28-4A39-B4B3-DC772240BF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" t="10688" r="290" b="22237"/>
          <a:stretch/>
        </p:blipFill>
        <p:spPr>
          <a:xfrm>
            <a:off x="0" y="1787684"/>
            <a:ext cx="6262112" cy="3287267"/>
          </a:xfrm>
          <a:prstGeom prst="rect">
            <a:avLst/>
          </a:prstGeom>
        </p:spPr>
      </p:pic>
      <p:sp>
        <p:nvSpPr>
          <p:cNvPr id="3" name="Subtitle 1">
            <a:extLst>
              <a:ext uri="{FF2B5EF4-FFF2-40B4-BE49-F238E27FC236}">
                <a16:creationId xmlns:a16="http://schemas.microsoft.com/office/drawing/2014/main" id="{E1A08462-9953-4FE0-BD45-2F5D90F717D9}"/>
              </a:ext>
            </a:extLst>
          </p:cNvPr>
          <p:cNvSpPr txBox="1">
            <a:spLocks/>
          </p:cNvSpPr>
          <p:nvPr/>
        </p:nvSpPr>
        <p:spPr>
          <a:xfrm>
            <a:off x="397469" y="5445370"/>
            <a:ext cx="10691683" cy="1034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C5D3ED"/>
                </a:solidFill>
              </a:rPr>
              <a:t>Briefing for the Financial Affairs Committee of the Board of Trustees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C5D3ED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C5D3ED"/>
                </a:solidFill>
              </a:rPr>
              <a:t>February 2023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rgbClr val="C5D3ED"/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39F14B4-29C6-47AD-8221-DB99504F3D5D}"/>
              </a:ext>
            </a:extLst>
          </p:cNvPr>
          <p:cNvSpPr txBox="1">
            <a:spLocks/>
          </p:cNvSpPr>
          <p:nvPr/>
        </p:nvSpPr>
        <p:spPr>
          <a:xfrm>
            <a:off x="397469" y="162893"/>
            <a:ext cx="11587702" cy="1462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cs typeface="Tahoma" panose="020B0604030504040204" pitchFamily="34" charset="0"/>
              </a:rPr>
              <a:t>Financial Update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cs typeface="Tahoma" panose="020B0604030504040204" pitchFamily="34" charset="0"/>
              </a:rPr>
              <a:t>for UConn &amp; UConn Health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5E6B66-17A3-49A2-81C1-57204FE21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8567" y="5962719"/>
            <a:ext cx="2158316" cy="45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26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22EAC7-7069-5896-42FF-715FA724F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4" y="34195"/>
            <a:ext cx="10515600" cy="1325563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cs typeface="Tahoma" panose="020B0604030504040204" pitchFamily="34" charset="0"/>
              </a:rPr>
              <a:t>UConn: FY23 Budget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2088CC-5C50-854E-6EAC-32B3ECF9C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7199" y="1044513"/>
            <a:ext cx="10933114" cy="51790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/>
              <a:t>Through the second quarter, the University is projecting a balanced budget in FY23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331A0A-EAB1-EBE2-7EF3-6D08E9BD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6751-8AA9-4CA7-8189-FA644824533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78DCE0-881E-917A-2850-343C062328F5}"/>
              </a:ext>
            </a:extLst>
          </p:cNvPr>
          <p:cNvSpPr txBox="1">
            <a:spLocks/>
          </p:cNvSpPr>
          <p:nvPr/>
        </p:nvSpPr>
        <p:spPr>
          <a:xfrm>
            <a:off x="535117" y="136525"/>
            <a:ext cx="9891583" cy="1189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endParaRPr lang="en-US" sz="3600" b="1" dirty="0">
              <a:solidFill>
                <a:schemeClr val="bg1"/>
              </a:solidFill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AD2F30-3EF0-F49E-A91C-DE14EB68D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99" y="1681435"/>
            <a:ext cx="10597601" cy="455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95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22EAC7-7069-5896-42FF-715FA724F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4" y="34195"/>
            <a:ext cx="11234632" cy="1325563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cs typeface="Tahoma" panose="020B0604030504040204" pitchFamily="34" charset="0"/>
              </a:rPr>
              <a:t>UConn: FY23 Financial Improvement Plan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2088CC-5C50-854E-6EAC-32B3ECF9C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7282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Through the second quarter of FY23, the University has realized $14.7M in savings of a $19.7M total updated FIP target and is on track to end the year </a:t>
            </a:r>
            <a:r>
              <a:rPr lang="en-US" dirty="0"/>
              <a:t>with a balanced budget.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331A0A-EAB1-EBE2-7EF3-6D08E9BD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6751-8AA9-4CA7-8189-FA644824533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78DCE0-881E-917A-2850-343C062328F5}"/>
              </a:ext>
            </a:extLst>
          </p:cNvPr>
          <p:cNvSpPr txBox="1">
            <a:spLocks/>
          </p:cNvSpPr>
          <p:nvPr/>
        </p:nvSpPr>
        <p:spPr>
          <a:xfrm>
            <a:off x="535117" y="136525"/>
            <a:ext cx="9891583" cy="1189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endParaRPr lang="en-US" sz="3600" b="1" dirty="0">
              <a:solidFill>
                <a:schemeClr val="bg1"/>
              </a:solidFill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2C038E-AAA2-BC8F-58BE-43F942320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39" y="2291941"/>
            <a:ext cx="10551510" cy="387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6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22EAC7-7069-5896-42FF-715FA724F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55"/>
            <a:ext cx="10515600" cy="1325563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cs typeface="Tahoma" panose="020B0604030504040204" pitchFamily="34" charset="0"/>
              </a:rPr>
              <a:t>UCH: FY23 Budget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2088CC-5C50-854E-6EAC-32B3ECF9C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8141" y="102365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UConn Health </a:t>
            </a:r>
            <a:r>
              <a:rPr lang="en-US" sz="2400" dirty="0"/>
              <a:t>is projecting a balanced budget in FY23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331A0A-EAB1-EBE2-7EF3-6D08E9BD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6751-8AA9-4CA7-8189-FA644824533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78DCE0-881E-917A-2850-343C062328F5}"/>
              </a:ext>
            </a:extLst>
          </p:cNvPr>
          <p:cNvSpPr txBox="1">
            <a:spLocks/>
          </p:cNvSpPr>
          <p:nvPr/>
        </p:nvSpPr>
        <p:spPr>
          <a:xfrm>
            <a:off x="535117" y="136525"/>
            <a:ext cx="9891583" cy="1189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endParaRPr lang="en-US" sz="3600" b="1" dirty="0">
              <a:solidFill>
                <a:schemeClr val="bg1"/>
              </a:solidFill>
              <a:cs typeface="Tahom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6BD180-DDF7-4EEF-897E-777990C5E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483011"/>
            <a:ext cx="10025305" cy="464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37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22EAC7-7069-5896-42FF-715FA724F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983"/>
            <a:ext cx="10515600" cy="1325563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cs typeface="Tahoma" panose="020B0604030504040204" pitchFamily="34" charset="0"/>
              </a:rPr>
              <a:t>UCH: FY23 Financial Improvement Plan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2088CC-5C50-854E-6EAC-32B3ECF9C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4429" y="145929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Through the second quarter of FY23, UConn Health has realized $4.4M in savings and is on track to exceed the full $5.0M target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331A0A-EAB1-EBE2-7EF3-6D08E9BD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6751-8AA9-4CA7-8189-FA644824533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78DCE0-881E-917A-2850-343C062328F5}"/>
              </a:ext>
            </a:extLst>
          </p:cNvPr>
          <p:cNvSpPr txBox="1">
            <a:spLocks/>
          </p:cNvSpPr>
          <p:nvPr/>
        </p:nvSpPr>
        <p:spPr>
          <a:xfrm>
            <a:off x="535117" y="136525"/>
            <a:ext cx="9891583" cy="1189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endParaRPr lang="en-US" sz="3600" b="1" dirty="0">
              <a:solidFill>
                <a:schemeClr val="bg1"/>
              </a:solidFill>
              <a:cs typeface="Tahom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E5A099-C904-780F-4800-D5459945C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92" y="2447788"/>
            <a:ext cx="11041016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22DC84-0F0C-A89E-CA40-3C7A7C7FC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0423-8A56-484A-B18F-737696CA63C1}" type="slidenum">
              <a:rPr lang="en-US" smtClean="0">
                <a:latin typeface="+mj-lt"/>
              </a:rPr>
              <a:t>6</a:t>
            </a:fld>
            <a:endParaRPr lang="en-US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C250F-045D-41C2-764C-4E86140C69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93675"/>
            <a:ext cx="9674225" cy="67945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UConn &amp; UConn Health Request vs. Governor Proposal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E32A48B-2D0F-A59C-D1E0-5D6A343B728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71754648"/>
              </p:ext>
            </p:extLst>
          </p:nvPr>
        </p:nvGraphicFramePr>
        <p:xfrm>
          <a:off x="0" y="1308100"/>
          <a:ext cx="6430963" cy="484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F047FF6-2C23-2234-FFE2-EDFBB1A77C60}"/>
              </a:ext>
            </a:extLst>
          </p:cNvPr>
          <p:cNvSpPr txBox="1"/>
          <p:nvPr/>
        </p:nvSpPr>
        <p:spPr>
          <a:xfrm>
            <a:off x="6933183" y="5264294"/>
            <a:ext cx="4941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+mj-lt"/>
              </a:rPr>
              <a:t>CBI=Collective Bargaining Increase</a:t>
            </a:r>
          </a:p>
          <a:p>
            <a:r>
              <a:rPr lang="en-US" sz="1400">
                <a:latin typeface="+mj-lt"/>
              </a:rPr>
              <a:t>*Governor’s proposal utilizes one-time ARPA funding</a:t>
            </a:r>
          </a:p>
        </p:txBody>
      </p:sp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FFCE29E0-3D8C-0DEF-A90B-7F803FAE2660}"/>
              </a:ext>
            </a:extLst>
          </p:cNvPr>
          <p:cNvGraphicFramePr>
            <a:graphicFrameLocks noGrp="1"/>
          </p:cNvGraphicFramePr>
          <p:nvPr/>
        </p:nvGraphicFramePr>
        <p:xfrm>
          <a:off x="7037704" y="1847489"/>
          <a:ext cx="497078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855">
                  <a:extLst>
                    <a:ext uri="{9D8B030D-6E8A-4147-A177-3AD203B41FA5}">
                      <a16:colId xmlns:a16="http://schemas.microsoft.com/office/drawing/2014/main" val="650865967"/>
                    </a:ext>
                  </a:extLst>
                </a:gridCol>
                <a:gridCol w="943483">
                  <a:extLst>
                    <a:ext uri="{9D8B030D-6E8A-4147-A177-3AD203B41FA5}">
                      <a16:colId xmlns:a16="http://schemas.microsoft.com/office/drawing/2014/main" val="3412665847"/>
                    </a:ext>
                  </a:extLst>
                </a:gridCol>
                <a:gridCol w="935482">
                  <a:extLst>
                    <a:ext uri="{9D8B030D-6E8A-4147-A177-3AD203B41FA5}">
                      <a16:colId xmlns:a16="http://schemas.microsoft.com/office/drawing/2014/main" val="603518413"/>
                    </a:ext>
                  </a:extLst>
                </a:gridCol>
                <a:gridCol w="876935">
                  <a:extLst>
                    <a:ext uri="{9D8B030D-6E8A-4147-A177-3AD203B41FA5}">
                      <a16:colId xmlns:a16="http://schemas.microsoft.com/office/drawing/2014/main" val="2402566505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32452892"/>
                    </a:ext>
                  </a:extLst>
                </a:gridCol>
              </a:tblGrid>
              <a:tr h="287575">
                <a:tc rowSpan="2"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University </a:t>
                      </a:r>
                    </a:p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Request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Governor </a:t>
                      </a:r>
                    </a:p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Proposal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348864"/>
                  </a:ext>
                </a:extLst>
              </a:tr>
              <a:tr h="205813">
                <a:tc vMerge="1">
                  <a:txBody>
                    <a:bodyPr/>
                    <a:lstStyle/>
                    <a:p>
                      <a:endParaRPr lang="en-US" sz="140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FY24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FY25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FY24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FY25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487389"/>
                  </a:ext>
                </a:extLst>
              </a:tr>
              <a:tr h="20581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  Base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$341.9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$341.9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$281.7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$281.7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608188"/>
                  </a:ext>
                </a:extLst>
              </a:tr>
              <a:tr h="20581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  Block CBI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46.8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50.6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43.2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49.0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514249"/>
                  </a:ext>
                </a:extLst>
              </a:tr>
              <a:tr h="20581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  Non-Block CBI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114.6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114.6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73.6*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36.8*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182651"/>
                  </a:ext>
                </a:extLst>
              </a:tr>
              <a:tr h="20581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  Legacy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108.7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113.2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229156"/>
                  </a:ext>
                </a:extLst>
              </a:tr>
              <a:tr h="20581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  Other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3.2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3.2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085896"/>
                  </a:ext>
                </a:extLst>
              </a:tr>
              <a:tr h="205813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Total Operating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$615.2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$623.5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$398.6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$367.5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068028"/>
                  </a:ext>
                </a:extLst>
              </a:tr>
              <a:tr h="205813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Total w/Fringe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$1,002.3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$1,018.2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$842.7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$821.1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902974"/>
                  </a:ext>
                </a:extLst>
              </a:tr>
              <a:tr h="205813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Shortfall (including in-kind Fringe)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$159.6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$197.1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45119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47C7B38-5B2E-8747-4D8B-9C2B79D88AAE}"/>
              </a:ext>
            </a:extLst>
          </p:cNvPr>
          <p:cNvSpPr txBox="1"/>
          <p:nvPr/>
        </p:nvSpPr>
        <p:spPr>
          <a:xfrm>
            <a:off x="5038758" y="2945927"/>
            <a:ext cx="813816" cy="30777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+mj-lt"/>
              </a:rPr>
              <a:t>$159.6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082239-2A18-68BC-ECFA-4B5EB76CD5EB}"/>
              </a:ext>
            </a:extLst>
          </p:cNvPr>
          <p:cNvSpPr txBox="1"/>
          <p:nvPr/>
        </p:nvSpPr>
        <p:spPr>
          <a:xfrm>
            <a:off x="6003877" y="2945927"/>
            <a:ext cx="813816" cy="30777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+mj-lt"/>
              </a:rPr>
              <a:t>$197.1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3442623-6E6C-6F63-FB38-80CC1D4EA7B4}"/>
              </a:ext>
            </a:extLst>
          </p:cNvPr>
          <p:cNvCxnSpPr>
            <a:cxnSpLocks/>
          </p:cNvCxnSpPr>
          <p:nvPr/>
        </p:nvCxnSpPr>
        <p:spPr>
          <a:xfrm>
            <a:off x="4983480" y="2552560"/>
            <a:ext cx="0" cy="1124712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6E88AC5-0CC4-D42D-68E1-83F35E9F800D}"/>
              </a:ext>
            </a:extLst>
          </p:cNvPr>
          <p:cNvCxnSpPr>
            <a:cxnSpLocks/>
          </p:cNvCxnSpPr>
          <p:nvPr/>
        </p:nvCxnSpPr>
        <p:spPr>
          <a:xfrm>
            <a:off x="5944749" y="2469310"/>
            <a:ext cx="0" cy="1291213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E85EEFA-F2B2-2DBC-13DA-C974CB613B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020" y="6168330"/>
            <a:ext cx="2380775" cy="49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21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6CB969-E1BA-9AF7-3BA2-4B1A8B340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0423-8A56-484A-B18F-737696CA63C1}" type="slidenum">
              <a:rPr lang="en-US" smtClean="0"/>
              <a:t>7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29DF30-6023-9E02-E740-72C7EA219C56}"/>
              </a:ext>
            </a:extLst>
          </p:cNvPr>
          <p:cNvSpPr txBox="1"/>
          <p:nvPr/>
        </p:nvSpPr>
        <p:spPr>
          <a:xfrm>
            <a:off x="254703" y="130876"/>
            <a:ext cx="9863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Franklin Gothic Book" panose="020B0503020102020204" pitchFamily="34" charset="0"/>
              </a:rPr>
              <a:t>UConn &amp; UConn Health</a:t>
            </a:r>
          </a:p>
          <a:p>
            <a:r>
              <a:rPr lang="en-US" sz="3600" b="1">
                <a:solidFill>
                  <a:srgbClr val="002060"/>
                </a:solidFill>
                <a:latin typeface="Franklin Gothic Book" panose="020B0503020102020204" pitchFamily="34" charset="0"/>
              </a:rPr>
              <a:t>FY23 – FY25: Actual/Request/Proposed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92135D-8784-A57C-C2B7-C12D9316CD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118" y="6168329"/>
            <a:ext cx="2380775" cy="4959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F1D0ED-321A-3180-E841-8824AA0EA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89" y="1529438"/>
            <a:ext cx="10958421" cy="412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58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A7E53F6AAAA64DBEF69E61BD821D55" ma:contentTypeVersion="13" ma:contentTypeDescription="Create a new document." ma:contentTypeScope="" ma:versionID="4d6aff59828d967df6bddf46703752ca">
  <xsd:schema xmlns:xsd="http://www.w3.org/2001/XMLSchema" xmlns:xs="http://www.w3.org/2001/XMLSchema" xmlns:p="http://schemas.microsoft.com/office/2006/metadata/properties" xmlns:ns3="5e073a49-099c-48b0-9434-6bdc422e2182" xmlns:ns4="b5630f45-361d-4184-8169-ece241914799" targetNamespace="http://schemas.microsoft.com/office/2006/metadata/properties" ma:root="true" ma:fieldsID="f46ad102034d7c70ce9d282d977e28a3" ns3:_="" ns4:_="">
    <xsd:import namespace="5e073a49-099c-48b0-9434-6bdc422e2182"/>
    <xsd:import namespace="b5630f45-361d-4184-8169-ece24191479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073a49-099c-48b0-9434-6bdc422e21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30f45-361d-4184-8169-ece2419147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652D41-5461-4E0D-A782-25B10BF67A8D}">
  <ds:schemaRefs>
    <ds:schemaRef ds:uri="5e073a49-099c-48b0-9434-6bdc422e2182"/>
    <ds:schemaRef ds:uri="b5630f45-361d-4184-8169-ece2419147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17C51F9-1F56-486B-82EB-0D7E37B53D66}">
  <ds:schemaRefs>
    <ds:schemaRef ds:uri="5e073a49-099c-48b0-9434-6bdc422e2182"/>
    <ds:schemaRef ds:uri="b5630f45-361d-4184-8169-ece24191479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11B6B8F-81BF-4298-9710-F14989254F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260</Words>
  <Application>Microsoft Office PowerPoint</Application>
  <PresentationFormat>Widescreen</PresentationFormat>
  <Paragraphs>76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Franklin Gothic Book</vt:lpstr>
      <vt:lpstr>Verdana</vt:lpstr>
      <vt:lpstr>Office Theme</vt:lpstr>
      <vt:lpstr>PowerPoint Presentation</vt:lpstr>
      <vt:lpstr>UConn: FY23 Budget</vt:lpstr>
      <vt:lpstr>UConn: FY23 Financial Improvement Plan</vt:lpstr>
      <vt:lpstr>UCH: FY23 Budget</vt:lpstr>
      <vt:lpstr>UCH: FY23 Financial Improvement Plan</vt:lpstr>
      <vt:lpstr>UConn &amp; UConn Health Request vs. Governor Proposal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Lacroix</dc:creator>
  <cp:lastModifiedBy>Reka Wrynn</cp:lastModifiedBy>
  <cp:revision>26</cp:revision>
  <cp:lastPrinted>2022-06-14T10:34:02Z</cp:lastPrinted>
  <dcterms:created xsi:type="dcterms:W3CDTF">2021-12-21T14:20:28Z</dcterms:created>
  <dcterms:modified xsi:type="dcterms:W3CDTF">2023-02-21T21:21:53Z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0x010100B1A7E53F6AAAA64DBEF69E61BD821D55</vt:lpwstr>
  </property>
</Properties>
</file>